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309" r:id="rId3"/>
    <p:sldId id="257" r:id="rId4"/>
    <p:sldId id="258" r:id="rId5"/>
    <p:sldId id="298" r:id="rId6"/>
    <p:sldId id="310" r:id="rId7"/>
    <p:sldId id="276" r:id="rId8"/>
    <p:sldId id="308" r:id="rId9"/>
    <p:sldId id="307" r:id="rId10"/>
    <p:sldId id="306" r:id="rId11"/>
    <p:sldId id="305" r:id="rId12"/>
    <p:sldId id="304" r:id="rId13"/>
    <p:sldId id="314" r:id="rId14"/>
    <p:sldId id="313" r:id="rId15"/>
    <p:sldId id="311" r:id="rId16"/>
    <p:sldId id="312" r:id="rId17"/>
    <p:sldId id="279" r:id="rId18"/>
    <p:sldId id="302" r:id="rId19"/>
    <p:sldId id="283" r:id="rId20"/>
    <p:sldId id="285" r:id="rId21"/>
    <p:sldId id="289" r:id="rId22"/>
    <p:sldId id="287" r:id="rId23"/>
    <p:sldId id="286" r:id="rId24"/>
    <p:sldId id="291" r:id="rId25"/>
    <p:sldId id="293" r:id="rId26"/>
    <p:sldId id="292" r:id="rId27"/>
    <p:sldId id="290" r:id="rId28"/>
    <p:sldId id="281" r:id="rId29"/>
    <p:sldId id="294" r:id="rId30"/>
    <p:sldId id="28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ov.cap.ru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mailto:gorobraz@gcheb.cap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jpg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jp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jpe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00E802B-EF13-46FD-BFB6-4FD83E3D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3256"/>
            <a:ext cx="9144000" cy="1173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159826"/>
            <a:ext cx="8712968" cy="12241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ИНФОРМАЦИЯ 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МБДОУ "Детский сад №209 "Эврика" 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Чебоксары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48686"/>
            <a:ext cx="4755904" cy="2282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rgbClr val="00B0F0"/>
                </a:solidFill>
                <a:latin typeface="+mn-lt"/>
              </a:rPr>
              <a:t>Дата создания образовательной организации:</a:t>
            </a:r>
            <a:r>
              <a:rPr lang="ru-RU" sz="1200" dirty="0">
                <a:solidFill>
                  <a:srgbClr val="00B0F0"/>
                </a:solidFill>
                <a:latin typeface="+mn-lt"/>
              </a:rPr>
              <a:t> 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февраль, 2020 год</a:t>
            </a:r>
          </a:p>
          <a:p>
            <a:pPr marL="0" indent="0">
              <a:buNone/>
            </a:pPr>
            <a:r>
              <a:rPr lang="ru-RU" sz="1200" b="1" dirty="0">
                <a:solidFill>
                  <a:srgbClr val="00B0F0"/>
                </a:solidFill>
                <a:latin typeface="+mn-lt"/>
              </a:rPr>
              <a:t>Учредитель:</a:t>
            </a:r>
            <a:r>
              <a:rPr lang="ru-RU" sz="1200" dirty="0">
                <a:solidFill>
                  <a:srgbClr val="00B0F0"/>
                </a:solidFill>
                <a:latin typeface="+mn-lt"/>
              </a:rPr>
              <a:t> 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муниципальное образование - город Чебоксары - столица Чувашской Республики</a:t>
            </a:r>
          </a:p>
          <a:p>
            <a:pPr marL="0" indent="0">
              <a:buNone/>
            </a:pPr>
            <a:r>
              <a:rPr lang="ru-RU" sz="1200" b="1" dirty="0">
                <a:solidFill>
                  <a:srgbClr val="00B0F0"/>
                </a:solidFill>
                <a:latin typeface="+mn-lt"/>
              </a:rPr>
              <a:t>Сайт:</a:t>
            </a:r>
            <a:r>
              <a:rPr lang="ru-RU" sz="1200" dirty="0">
                <a:solidFill>
                  <a:srgbClr val="00B0F0"/>
                </a:solidFill>
                <a:latin typeface="+mn-lt"/>
              </a:rPr>
              <a:t> </a:t>
            </a:r>
            <a:r>
              <a:rPr lang="ru-RU" sz="1200" u="sng" dirty="0">
                <a:solidFill>
                  <a:schemeClr val="tx2">
                    <a:lumMod val="50000"/>
                  </a:schemeClr>
                </a:solidFill>
                <a:latin typeface="+mn-lt"/>
                <a:hlinkClick r:id="rId3"/>
              </a:rPr>
              <a:t>http://gov.cap.ru/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00B0F0"/>
                </a:solidFill>
                <a:latin typeface="+mn-lt"/>
              </a:rPr>
              <a:t>Электронный адрес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: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 </a:t>
            </a:r>
            <a:r>
              <a:rPr lang="ru-RU" sz="1200" u="sng" dirty="0">
                <a:solidFill>
                  <a:schemeClr val="tx2">
                    <a:lumMod val="50000"/>
                  </a:schemeClr>
                </a:solidFill>
                <a:latin typeface="+mn-lt"/>
                <a:hlinkClick r:id="rId4"/>
              </a:rPr>
              <a:t>gorobraz@gcheb.cap.ru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00B0F0"/>
                </a:solidFill>
                <a:latin typeface="+mn-lt"/>
              </a:rPr>
              <a:t>Место нахождения образовательной организации:</a:t>
            </a:r>
            <a:r>
              <a:rPr lang="ru-RU" sz="1200" dirty="0">
                <a:solidFill>
                  <a:srgbClr val="00B0F0"/>
                </a:solidFill>
                <a:latin typeface="+mn-lt"/>
              </a:rPr>
              <a:t> 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428034, Чувашская Республика-Чувашия, город Чебоксары, улица Академика РАН Х.М. Миначева, здание 23</a:t>
            </a:r>
          </a:p>
          <a:p>
            <a:pPr marL="0" indent="0">
              <a:buNone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Филиалов нет.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2925" y="4047525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B0F0"/>
                </a:solidFill>
              </a:rPr>
              <a:t>Режим работы устанавливается Учредителем и является следующим: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пятидневная рабочая неделя: понедельник-пятница (в режиме полного 12-часового пребывания)</a:t>
            </a:r>
          </a:p>
          <a:p>
            <a:r>
              <a:rPr lang="ru-RU" sz="1200" b="1" dirty="0">
                <a:solidFill>
                  <a:srgbClr val="00B0F0"/>
                </a:solidFill>
              </a:rPr>
              <a:t>График работы: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 с 7.00 до 19.00 часов</a:t>
            </a:r>
          </a:p>
          <a:p>
            <a:r>
              <a:rPr lang="ru-RU" sz="1200" b="1" dirty="0">
                <a:solidFill>
                  <a:srgbClr val="00B0F0"/>
                </a:solidFill>
              </a:rPr>
              <a:t>Контактные телефоны:</a:t>
            </a:r>
            <a:r>
              <a:rPr lang="ru-RU" sz="1200" dirty="0">
                <a:solidFill>
                  <a:srgbClr val="00B0F0"/>
                </a:solidFill>
              </a:rPr>
              <a:t> 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(8352) 320-208, 320-209</a:t>
            </a:r>
          </a:p>
          <a:p>
            <a:r>
              <a:rPr lang="ru-RU" sz="1200" b="1" dirty="0">
                <a:solidFill>
                  <a:srgbClr val="00B0F0"/>
                </a:solidFill>
              </a:rPr>
              <a:t>Электронная почта:</a:t>
            </a:r>
            <a:r>
              <a:rPr lang="ru-RU" sz="1200" dirty="0">
                <a:solidFill>
                  <a:srgbClr val="00B0F0"/>
                </a:solidFill>
              </a:rPr>
              <a:t> </a:t>
            </a:r>
            <a:r>
              <a:rPr lang="en-US" sz="1200" dirty="0"/>
              <a:t>cheb_detsad209@rchuv.ru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200" b="1" dirty="0">
                <a:solidFill>
                  <a:srgbClr val="00B0F0"/>
                </a:solidFill>
              </a:rPr>
              <a:t>Списочный состав воспитанников на </a:t>
            </a:r>
            <a:r>
              <a:rPr lang="ru-RU" sz="1200" b="1" dirty="0" smtClean="0">
                <a:solidFill>
                  <a:srgbClr val="00B0F0"/>
                </a:solidFill>
              </a:rPr>
              <a:t>01</a:t>
            </a:r>
            <a:r>
              <a:rPr lang="ru-RU" sz="1200" b="1" dirty="0" smtClean="0">
                <a:solidFill>
                  <a:srgbClr val="00B0F0"/>
                </a:solidFill>
              </a:rPr>
              <a:t>.05.2023</a:t>
            </a:r>
            <a:r>
              <a:rPr lang="ru-RU" sz="1200" b="1" dirty="0" smtClean="0">
                <a:solidFill>
                  <a:srgbClr val="00B0F0"/>
                </a:solidFill>
              </a:rPr>
              <a:t>:</a:t>
            </a:r>
            <a:endParaRPr lang="ru-RU" sz="1200" b="1" dirty="0">
              <a:solidFill>
                <a:srgbClr val="00B0F0"/>
              </a:solidFill>
            </a:endParaRP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В ДОУ функционируют 14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групп-398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ребенка, из них: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1 группа раннего возраста, 4 группы младшего возраста, 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4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группы среднего возраста, 3 группы старшего возраста, 2 группы подготовительного к школе возраста.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8" name="Picture 4" descr="https://dou209.ucoz.org/Menu/Mat_teh_obesp/9/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25" y="1759987"/>
            <a:ext cx="3428628" cy="228753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10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A57BF9-8DCC-4B36-86D1-8F576AB4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5733256"/>
            <a:ext cx="9144000" cy="117394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040DE6C-C65F-4AB0-AB0F-B6F2DE80E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26" y="2780928"/>
            <a:ext cx="4687416" cy="3124944"/>
          </a:xfrm>
          <a:ln w="38100">
            <a:solidFill>
              <a:srgbClr val="FF000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0000"/>
                </a:solidFill>
              </a:rPr>
              <a:t>Познавательные и творческие способностей детей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84C5993-ABAB-484E-B321-526C76D03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1562472"/>
            <a:ext cx="4754184" cy="31694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4109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A57BF9-8DCC-4B36-86D1-8F576AB4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5733256"/>
            <a:ext cx="9144000" cy="117394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sz="3600" dirty="0">
                <a:solidFill>
                  <a:srgbClr val="FF0000"/>
                </a:solidFill>
              </a:rPr>
              <a:t>Художественно-эстетического развитие у детей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523987D-EF81-4B44-8322-2E06AE865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0" y="1188118"/>
            <a:ext cx="4957820" cy="330521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C9D5359-6D8E-433A-9D6B-4FB68E22C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36" y="2708920"/>
            <a:ext cx="4676676" cy="31177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4109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A57BF9-8DCC-4B36-86D1-8F576AB4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5733256"/>
            <a:ext cx="9144000" cy="117394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1CC6904-4FC2-4157-A008-7BD475333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13" y="1412777"/>
            <a:ext cx="6480719" cy="4320480"/>
          </a:xfrm>
          <a:ln w="38100">
            <a:solidFill>
              <a:srgbClr val="FF000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solidFill>
                  <a:srgbClr val="FF0000"/>
                </a:solidFill>
              </a:rPr>
              <a:t>Взаимодействие образовательной организации с семьёй 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9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322C62-7B45-4DB4-823F-CB8AF3809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Дары </a:t>
            </a:r>
            <a:r>
              <a:rPr lang="ru-RU" dirty="0" err="1">
                <a:solidFill>
                  <a:srgbClr val="FF0000"/>
                </a:solidFill>
              </a:rPr>
              <a:t>Фребеля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6AF09CC-9136-4A46-A7DA-49D2C2E546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8" y="1268760"/>
            <a:ext cx="4687416" cy="31249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EC89BC-6979-4381-8E4C-984A739D7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8" y="5655706"/>
            <a:ext cx="9144000" cy="117394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097D2EC-D07D-44E3-82DC-49B332B61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55234"/>
            <a:ext cx="4615408" cy="3076939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93837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1DC492-76A1-4D85-9783-BA4EAF67B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Кубики Зайцева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E7047FA-8BE4-4F6E-AF29-96CA75553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549"/>
            <a:ext cx="4932040" cy="3288027"/>
          </a:xfrm>
          <a:ln w="38100">
            <a:solidFill>
              <a:srgbClr val="FF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309A00-D6E0-47D1-940C-9723B15DC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05109"/>
            <a:ext cx="3323884" cy="44353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130295-81CC-420C-8D87-4A82AE04C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" y="5678393"/>
            <a:ext cx="9144000" cy="11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45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064DD2-9D48-49CA-8A59-1CCC08530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1600200"/>
          </a:xfrm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Логошашки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5CF74D7-8DA1-459D-B203-60CCB0154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" y="918079"/>
            <a:ext cx="4932040" cy="3288026"/>
          </a:xfrm>
          <a:ln w="38100"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1B8D995-9F5A-47BC-8E6F-77DA48C7C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5733256"/>
            <a:ext cx="9144000" cy="11739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3A025DC-5B39-4263-B502-B5567BD40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2852936"/>
            <a:ext cx="4581871" cy="305458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53094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95D4F4-AF0F-46B4-B896-97C2B88A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</a:rPr>
              <a:t>Логоритмика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AA49EE5-E14D-449F-9B58-4DEE53994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167"/>
            <a:ext cx="5004048" cy="33364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E9CC15-046B-41FA-8E92-40ED944C7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" y="5674448"/>
            <a:ext cx="9144000" cy="117394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9C10CBF-D4ED-4162-9073-8665B1DE1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28817"/>
            <a:ext cx="4788024" cy="3192016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34654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" y="332656"/>
            <a:ext cx="8445624" cy="1368152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a typeface="Calibri"/>
              </a:rPr>
              <a:t/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ea typeface="Calibri"/>
              </a:rPr>
            </a:br>
            <a:r>
              <a:rPr lang="ru-RU" sz="2400" b="1" dirty="0">
                <a:solidFill>
                  <a:srgbClr val="FF0000"/>
                </a:solidFill>
              </a:rPr>
              <a:t>МБДОУ "ДЕТСКИЙ САД № 209 " ЭВРИКА"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Г. ЧЕБОКСАРЫ ПРИНИМАЕТ УЧАСТИЕ В РЕАЛИЗАЦИИ МУНИЦИПАЛЬНЫХ ПРОЕКТОВ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a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9198DBD-E190-4F0D-8BB3-D5F2B8530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79350"/>
            <a:ext cx="5796135" cy="38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1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A57BF9-8DCC-4B36-86D1-8F576AB4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5733256"/>
            <a:ext cx="9144000" cy="117394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238498"/>
            <a:ext cx="8229600" cy="8876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Palatino Linotype (Основной текст)"/>
                <a:ea typeface="Times New Roman" panose="02020603050405020304" pitchFamily="18" charset="0"/>
              </a:rPr>
              <a:t>Формирование базовой культуры личности ребенка дошкольного возраста на основе отечественных традиционных духовных  и нравственных ценностей</a:t>
            </a:r>
            <a:endParaRPr lang="ru-RU" dirty="0">
              <a:solidFill>
                <a:schemeClr val="tx1"/>
              </a:solidFill>
              <a:latin typeface="Palatino Linotype (Основной текст)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ОТ ЧИСТОГО ИСТОКА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A066270-08BF-420A-BC07-538DE2D2E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130"/>
            <a:ext cx="5093369" cy="33955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D357D1E-41F6-48B5-9199-B26636CF7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8" y="2060848"/>
            <a:ext cx="4859052" cy="32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88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ПО РОДНОМУ КРАЮ С РЮКЗАКОМ ШАГАЮ</a:t>
            </a:r>
            <a:r>
              <a:rPr lang="ru-RU" sz="3200" b="1" dirty="0">
                <a:solidFill>
                  <a:srgbClr val="FF0000"/>
                </a:solidFill>
              </a:rPr>
              <a:t>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pic>
        <p:nvPicPr>
          <p:cNvPr id="1026" name="Picture 2" descr="C:\Users\user\Downloads\MyCollage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48453"/>
            <a:ext cx="6140871" cy="409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797152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Цель проекта - расширение кругозора детей, познавательных способностей, формирование основы патриотического сознания детей в процессе ознакомления с родным краем</a:t>
            </a:r>
          </a:p>
        </p:txBody>
      </p:sp>
    </p:spTree>
    <p:extLst>
      <p:ext uri="{BB962C8B-B14F-4D97-AF65-F5344CB8AC3E}">
        <p14:creationId xmlns:p14="http://schemas.microsoft.com/office/powerpoint/2010/main" val="2990053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7D6D00-D485-4F56-9AF9-77965CE2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КРАТКАЯ ИСТОРИЯ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МБДОУ "Детский сад №209 "Эврика" 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Чебоксары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6F11EBA-D256-49F9-82DD-FE7A28718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0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500" b="1" dirty="0">
                <a:solidFill>
                  <a:srgbClr val="00B0F0"/>
                </a:solidFill>
              </a:rPr>
              <a:t>Полное наименование бюджетного учреждения</a:t>
            </a:r>
            <a:r>
              <a:rPr lang="ru-RU" sz="2500" dirty="0">
                <a:solidFill>
                  <a:schemeClr val="tx1"/>
                </a:solidFill>
              </a:rPr>
              <a:t>: муниципальное бюджетное дошкольное образовательное учреждение «Детский сад № 209 «Эврика» города Чебоксары Чувашской Республики. 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B0F0"/>
                </a:solidFill>
              </a:rPr>
              <a:t>Официальное сокращенное наименование бюджетного учреждения: </a:t>
            </a:r>
            <a:r>
              <a:rPr lang="ru-RU" sz="2500" dirty="0">
                <a:solidFill>
                  <a:schemeClr val="tx1"/>
                </a:solidFill>
              </a:rPr>
              <a:t>МБДОУ «Детский сад № 209 «Эврика» г. Чебоксары. 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B0F0"/>
                </a:solidFill>
              </a:rPr>
              <a:t>Учреждение сдано в эксплуатацию</a:t>
            </a:r>
            <a:r>
              <a:rPr lang="ru-RU" sz="2500" dirty="0">
                <a:solidFill>
                  <a:schemeClr val="tx1"/>
                </a:solidFill>
              </a:rPr>
              <a:t> 30.12.2020 года.  </a:t>
            </a:r>
          </a:p>
          <a:p>
            <a:pPr marL="0" indent="0">
              <a:buNone/>
            </a:pPr>
            <a:r>
              <a:rPr lang="ru-RU" sz="2500" dirty="0">
                <a:solidFill>
                  <a:schemeClr val="tx1"/>
                </a:solidFill>
              </a:rPr>
              <a:t>Списочный состав воспитанников  – </a:t>
            </a:r>
            <a:r>
              <a:rPr lang="ru-RU" sz="2500" dirty="0" smtClean="0">
                <a:solidFill>
                  <a:schemeClr val="tx1"/>
                </a:solidFill>
              </a:rPr>
              <a:t>398 </a:t>
            </a:r>
            <a:r>
              <a:rPr lang="ru-RU" sz="2500" dirty="0">
                <a:solidFill>
                  <a:schemeClr val="tx1"/>
                </a:solidFill>
              </a:rPr>
              <a:t>воспитанника. 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B0F0"/>
                </a:solidFill>
              </a:rPr>
              <a:t>Организационно-правовая форма </a:t>
            </a:r>
            <a:r>
              <a:rPr lang="ru-RU" sz="2500" dirty="0">
                <a:solidFill>
                  <a:schemeClr val="tx1"/>
                </a:solidFill>
              </a:rPr>
              <a:t>– учреждение.  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B0F0"/>
                </a:solidFill>
              </a:rPr>
              <a:t>Тип учреждения: </a:t>
            </a:r>
            <a:r>
              <a:rPr lang="ru-RU" sz="2500" dirty="0">
                <a:solidFill>
                  <a:schemeClr val="tx1"/>
                </a:solidFill>
              </a:rPr>
              <a:t>бюджетное</a:t>
            </a:r>
          </a:p>
          <a:p>
            <a:pPr marL="0" indent="0">
              <a:buNone/>
            </a:pPr>
            <a:r>
              <a:rPr lang="ru-RU" sz="2500" dirty="0">
                <a:solidFill>
                  <a:schemeClr val="tx1"/>
                </a:solidFill>
              </a:rPr>
              <a:t>Образовательное учреждение является юридическим лицом, имеет в оперативном управлении имущество, самостоятельный баланс, печать с полным наименованием и указанием места нахождения учреждения, штамп. </a:t>
            </a:r>
          </a:p>
          <a:p>
            <a:pPr marL="0" indent="0">
              <a:buNone/>
            </a:pPr>
            <a:r>
              <a:rPr lang="ru-RU" sz="2500" dirty="0">
                <a:solidFill>
                  <a:schemeClr val="tx1"/>
                </a:solidFill>
              </a:rPr>
              <a:t>Функционирует на основе Устава, утвержденного приказом управления образования администрации города Чебоксары № 66 от 04.02.2020 года, как дошкольная образовательная организация.</a:t>
            </a:r>
          </a:p>
          <a:p>
            <a:pPr marL="0" indent="0">
              <a:buNone/>
            </a:pPr>
            <a:r>
              <a:rPr lang="ru-RU" sz="2500" dirty="0">
                <a:solidFill>
                  <a:schemeClr val="tx1"/>
                </a:solidFill>
              </a:rPr>
              <a:t>Образование в учреждении во всех группах осуществляется на государственном языке Российской Федерации.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E74230E-1927-41F0-A773-984AAF60F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" y="5684056"/>
            <a:ext cx="9144000" cy="11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93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ЭНЦИКЛОПЕДИЯ ПРОФЕССИЙ: ОТ А ДО 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4725144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70C0"/>
                </a:solidFill>
              </a:rPr>
              <a:t>Цель проекта </a:t>
            </a:r>
            <a:r>
              <a:rPr lang="ru-RU" sz="1400" b="1" dirty="0"/>
              <a:t>– расширение и обобщение представлений детей о разных профессиях, орудиях труда, трудовых действиях, развивается интерес к различным профессиям через организацию совместной деятельности ДОО и социума</a:t>
            </a:r>
          </a:p>
        </p:txBody>
      </p:sp>
      <p:pic>
        <p:nvPicPr>
          <p:cNvPr id="2050" name="Picture 2" descr="C:\Users\user\Downloads\MyColl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84908"/>
            <a:ext cx="5760355" cy="38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39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FF0000"/>
                </a:solidFill>
              </a:rPr>
              <a:t>«КУЛЬТУРНОЕ НАСЛЕДИЕ ЧУВАШИИ 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ЗАБОТЛИВО И БЕРЕЖНО ХРАНИМ»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4916942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Цель проекта - </a:t>
            </a:r>
            <a:r>
              <a:rPr lang="ru-RU" sz="1600" dirty="0"/>
              <a:t>приобщение дошкольников к культурному наследию чувашского народа посредством сотрудничества с социальными институтами города Чебоксары</a:t>
            </a:r>
            <a:endParaRPr lang="ru-RU" sz="1600" b="1" dirty="0"/>
          </a:p>
        </p:txBody>
      </p:sp>
      <p:pic>
        <p:nvPicPr>
          <p:cNvPr id="7170" name="Picture 2" descr="https://dou209.ucoz.org/_nw/0/s57610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88907"/>
            <a:ext cx="4980267" cy="41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18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«ПЕРВЫЙ ШАГ В ФИТНЕС КЛАСС»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4797152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Цель проекта - приобщить детей дошкольного возраста к здоровому образу жизни посредством фитнес- технологий.</a:t>
            </a:r>
          </a:p>
        </p:txBody>
      </p:sp>
      <p:pic>
        <p:nvPicPr>
          <p:cNvPr id="3074" name="Picture 2" descr="C:\Users\user\Downloads\MyColl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32" y="836712"/>
            <a:ext cx="5676535" cy="3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18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«МЫ ВЫБИРАЕМ СПОРТ!»»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4741693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/>
          </a:p>
          <a:p>
            <a:pPr algn="just"/>
            <a:r>
              <a:rPr lang="ru-RU" sz="1600" b="1" dirty="0"/>
              <a:t>Цель проекта - </a:t>
            </a:r>
            <a:r>
              <a:rPr lang="ru-RU" sz="1600" dirty="0"/>
              <a:t>формирование у дошкольников основ здорового образа жизни</a:t>
            </a:r>
            <a:endParaRPr lang="ru-RU" sz="1600" b="1" dirty="0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93608"/>
            <a:ext cx="2777583" cy="180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4E8CAA9-79A6-40C7-B24A-84371F9A9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6" y="757334"/>
            <a:ext cx="3333424" cy="22222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709C989-B79B-4088-BF99-76DC24FE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98788"/>
            <a:ext cx="3584273" cy="23898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BDBD81A-744E-43B9-A710-45EB0363C8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36" y="703145"/>
            <a:ext cx="2771800" cy="18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18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«ТЕАТР ГЛАЗАМИ ДЕТЕЙ»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4741693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</a:rPr>
              <a:t>Проект </a:t>
            </a:r>
            <a:r>
              <a:rPr lang="ru-RU" sz="1600" dirty="0"/>
              <a:t>способствует приобщению дошкольников к театральному искусству, к театрализованной деятельности, способствовать формированию творческой личности посредством сотрудничества с социальными институтами города Чебоксары.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12869"/>
            <a:ext cx="2767098" cy="185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27528"/>
            <a:ext cx="2982276" cy="192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01" y="2780928"/>
            <a:ext cx="2777697" cy="186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5175"/>
            <a:ext cx="2952328" cy="195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729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«МЫ ПАМЯТЬ БЕРЕЖНО ХРАНИМ»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308" y="448703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ru-RU" sz="1600" b="1" dirty="0">
                <a:solidFill>
                  <a:srgbClr val="0070C0"/>
                </a:solidFill>
              </a:rPr>
              <a:t>Мы память бережно храним"</a:t>
            </a:r>
            <a:r>
              <a:rPr lang="ru-RU" sz="1600" dirty="0"/>
              <a:t> - формирование у детей первоначальных представлений о героическом прошлом нашей Родины; воспитание чувства гордости за свою страну, уважения к памяти погибших героев, к ветеранам войны; развитие осознанного отношения к празднику Победы как результату героического подвига русского народа в ВОВ.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5" y="827701"/>
            <a:ext cx="2484705" cy="326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dou209.ucoz.org/_nw/1/189642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23" y="784869"/>
            <a:ext cx="2504382" cy="167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ou209.ucoz.org/_nw/1/s021654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9" y="2636912"/>
            <a:ext cx="2844316" cy="15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ou209.ucoz.org/_nw/1/s914186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84868"/>
            <a:ext cx="2971084" cy="16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dou209.ucoz.org/_nw/1/809153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29" y="2636912"/>
            <a:ext cx="2448272" cy="163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09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36712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ru-RU" sz="3200" b="1" dirty="0">
                <a:solidFill>
                  <a:srgbClr val="FF0000"/>
                </a:solidFill>
              </a:rPr>
              <a:t>««ЗДОРОВЫЕ ДЕТИ – СЧАСТЛИВЫЕ РОДИТЕЛИ»»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4741693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Цель</a:t>
            </a:r>
            <a:r>
              <a:rPr lang="ru-RU" sz="1600" dirty="0"/>
              <a:t> - совершенствование и обновление практики «здорового питания» среди воспитанников и их семей.</a:t>
            </a:r>
          </a:p>
        </p:txBody>
      </p:sp>
      <p:pic>
        <p:nvPicPr>
          <p:cNvPr id="1026" name="Picture 2" descr="https://dou209.ucoz.org/_nw/1/s959575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u209.ucoz.org/_nw/1/s308939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7669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0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</a:rPr>
              <a:t>«ЮНЫЕ ЧЕБОКСАРЦЫ УЧАТСЯ ПЛАВАТЬ»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6FF194-6617-40FD-BFF5-3E534486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9144000" cy="1750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4741693"/>
            <a:ext cx="82089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Цель проекта -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с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овершенствование педагогических и организационных условий, способствующих эффективному обучению плаванию детей дошкольного возраста города Чебоксары.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6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095320" cy="307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00475A6-8CA2-49D7-8BF2-E0411B4B5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" y="1196752"/>
            <a:ext cx="4607234" cy="307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29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959F94F-9583-4657-9E97-61554D751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3256"/>
            <a:ext cx="9144000" cy="1173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0639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</a:rPr>
              <a:t>ПЕДАГОГИ И ВОСПИТАННИКИ ДЕТСКОГО САДА – ПОБЕДИТЕЛИ КОНКУРСОВ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2" y="1539302"/>
            <a:ext cx="2132534" cy="2933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52" y="1988839"/>
            <a:ext cx="2078855" cy="2923389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78469"/>
              </p:ext>
            </p:extLst>
          </p:nvPr>
        </p:nvGraphicFramePr>
        <p:xfrm>
          <a:off x="4499992" y="2429790"/>
          <a:ext cx="2088232" cy="2951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9992" y="2429790"/>
                        <a:ext cx="2088232" cy="2951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C:\Users\user\Downloads\16757543014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691" y="2780928"/>
            <a:ext cx="1942464" cy="275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505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959F94F-9583-4657-9E97-61554D751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3256"/>
            <a:ext cx="9144000" cy="1173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0639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</a:rPr>
              <a:t>ПЕДАГОГИ И ВОСПИТАННИКИ ДЕТСКОГО САДА – ПОБЕДИТЕЛИ КОНКУРСОВ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835803"/>
              </p:ext>
            </p:extLst>
          </p:nvPr>
        </p:nvGraphicFramePr>
        <p:xfrm>
          <a:off x="2159037" y="2396876"/>
          <a:ext cx="2340955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59037" y="2396876"/>
                        <a:ext cx="2340955" cy="309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2232249" cy="30549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2471"/>
            <a:ext cx="2123729" cy="30040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396876"/>
            <a:ext cx="2212946" cy="313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7E36701-2C90-4C27-9B1A-BF65B05EC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5733256"/>
            <a:ext cx="9144000" cy="1173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639146" cy="1318952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2F5897"/>
                </a:solidFill>
                <a:effectLst/>
                <a:latin typeface="Palatino Linotype (Основной текст)"/>
              </a:rPr>
              <a:t/>
            </a:r>
            <a:br>
              <a:rPr lang="en-US" sz="2400" b="1" dirty="0">
                <a:solidFill>
                  <a:srgbClr val="2F5897"/>
                </a:solidFill>
                <a:effectLst/>
                <a:latin typeface="Palatino Linotype (Основной текст)"/>
              </a:rPr>
            </a:br>
            <a:r>
              <a:rPr lang="ru-RU" sz="2400" b="1" dirty="0">
                <a:solidFill>
                  <a:srgbClr val="FF0000"/>
                </a:solidFill>
                <a:effectLst/>
              </a:rPr>
              <a:t>ЗАВЕДУЮЩИЙ</a:t>
            </a:r>
            <a:br>
              <a:rPr lang="ru-RU" sz="2400" b="1" dirty="0">
                <a:solidFill>
                  <a:srgbClr val="FF0000"/>
                </a:solidFill>
                <a:effectLst/>
              </a:rPr>
            </a:br>
            <a:r>
              <a:rPr lang="ru-RU" sz="2400" b="1" dirty="0">
                <a:solidFill>
                  <a:srgbClr val="FF0000"/>
                </a:solidFill>
                <a:effectLst/>
              </a:rPr>
              <a:t>МБДОУ "Детский сад №209 "Эврика" </a:t>
            </a:r>
            <a:br>
              <a:rPr lang="ru-RU" sz="2400" b="1" dirty="0">
                <a:solidFill>
                  <a:srgbClr val="FF0000"/>
                </a:solidFill>
                <a:effectLst/>
              </a:rPr>
            </a:br>
            <a:r>
              <a:rPr lang="ru-RU" sz="2400" b="1" dirty="0">
                <a:solidFill>
                  <a:srgbClr val="FF0000"/>
                </a:solidFill>
                <a:effectLst/>
              </a:rPr>
              <a:t>г. Чебоксары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12853"/>
            <a:ext cx="4104456" cy="4120403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92080" y="1700808"/>
            <a:ext cx="3318666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just">
              <a:buFont typeface="Arial" pitchFamily="34" charset="0"/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just">
              <a:buFont typeface="Arial" pitchFamily="34" charset="0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23" y="1520172"/>
            <a:ext cx="2766914" cy="40572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90884" y="1435584"/>
            <a:ext cx="51840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Михайлова Татьяна Анатольевна </a:t>
            </a:r>
          </a:p>
          <a:p>
            <a:endParaRPr lang="ru-RU" dirty="0"/>
          </a:p>
          <a:p>
            <a:r>
              <a:rPr lang="ru-RU" b="1" dirty="0">
                <a:solidFill>
                  <a:srgbClr val="00B0F0"/>
                </a:solidFill>
              </a:rPr>
              <a:t>Образование: </a:t>
            </a:r>
            <a:r>
              <a:rPr lang="ru-RU" dirty="0"/>
              <a:t>высшее, ВПО ЧГУ им. Н.И. Ульянова 2001г., филологический факультет, по специальности: филология </a:t>
            </a:r>
            <a:r>
              <a:rPr lang="ru-RU" b="1" dirty="0">
                <a:solidFill>
                  <a:srgbClr val="00B0F0"/>
                </a:solidFill>
              </a:rPr>
              <a:t>Дополнительное образование</a:t>
            </a:r>
            <a:r>
              <a:rPr lang="ru-RU" dirty="0"/>
              <a:t>: Российский государственный социальный университет, 2014г. по направлению: Государственное муниципальное управление </a:t>
            </a:r>
          </a:p>
          <a:p>
            <a:r>
              <a:rPr lang="ru-RU" b="1" dirty="0">
                <a:solidFill>
                  <a:srgbClr val="00B0F0"/>
                </a:solidFill>
              </a:rPr>
              <a:t>Стаж работы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dirty="0"/>
              <a:t>18 лет, в должности с 2013г. </a:t>
            </a:r>
            <a:r>
              <a:rPr lang="ru-RU" b="1" dirty="0">
                <a:solidFill>
                  <a:srgbClr val="00B0F0"/>
                </a:solidFill>
              </a:rPr>
              <a:t>Информация о наградах: 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ru-RU" dirty="0"/>
              <a:t>Почетная грамота Чебоксарского городского Собрания депутатов2014г., </a:t>
            </a:r>
          </a:p>
          <a:p>
            <a:r>
              <a:rPr lang="ru-RU" dirty="0"/>
              <a:t>-Почетная грамота Министерства образования и молодежной политики ЧР, 2019г.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834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959F94F-9583-4657-9E97-61554D751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3256"/>
            <a:ext cx="9144000" cy="1173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0639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</a:rPr>
              <a:t>ПУБЛИКАЦИИ И РЕПОРТАЖИ В СМИ О ДЕЯТЕЛЬНОСТИ ДОУ ЗА </a:t>
            </a:r>
            <a:r>
              <a:rPr lang="ru-RU" sz="2000" b="1" dirty="0" smtClean="0">
                <a:solidFill>
                  <a:srgbClr val="FF0000"/>
                </a:solidFill>
              </a:rPr>
              <a:t>2023 </a:t>
            </a:r>
            <a:r>
              <a:rPr lang="ru-RU" sz="2000" b="1" dirty="0">
                <a:solidFill>
                  <a:srgbClr val="FF0000"/>
                </a:solidFill>
              </a:rPr>
              <a:t>ГОД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848" y="1699409"/>
            <a:ext cx="8568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200" dirty="0"/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" y="1556792"/>
            <a:ext cx="2781597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96952"/>
            <a:ext cx="2407391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3757"/>
            <a:ext cx="2561383" cy="2242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84" y="2821974"/>
            <a:ext cx="2534452" cy="19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6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C01D0DE-71C1-4BE9-A05D-2ABA1FC2F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3256"/>
            <a:ext cx="9144000" cy="1173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246" y="289036"/>
            <a:ext cx="8229600" cy="8357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FF0000"/>
                </a:solidFill>
              </a:rPr>
              <a:t>ОБЩАЯ ИНФОРМАЦИЯ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О ПЕДАГОГИЧЕСКОМ СОСТАВЕ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440" y="4252643"/>
            <a:ext cx="3781504" cy="1552621"/>
          </a:xfrm>
        </p:spPr>
        <p:txBody>
          <a:bodyPr>
            <a:normAutofit fontScale="925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800" b="1" dirty="0">
                <a:solidFill>
                  <a:srgbClr val="00B0F0"/>
                </a:solidFill>
                <a:latin typeface="Times New Roman"/>
                <a:ea typeface="Times New Roman"/>
              </a:rPr>
              <a:t>Уровень квалификации педагогов: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Высшая кв. категория: 1 педагог-3,8%,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Первая кв. категория: 4 педагога-15,3%.</a:t>
            </a:r>
          </a:p>
          <a:p>
            <a:pPr marL="0" indent="0" algn="just"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592" y="1198007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B0F0"/>
                </a:solidFill>
                <a:latin typeface="Times New Roman"/>
                <a:ea typeface="Times New Roman"/>
              </a:rPr>
              <a:t>Педагогический состав ДОУ: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2 музыкальных руководителя,</a:t>
            </a: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1 инструктор по физической культуре,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1 учитель-логопед,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1 педагог-психолог,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20 </a:t>
            </a:r>
            <a:r>
              <a:rPr lang="ru-RU" dirty="0">
                <a:latin typeface="Times New Roman"/>
                <a:ea typeface="Times New Roman"/>
              </a:rPr>
              <a:t>воспитатель.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4592" y="3299383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B0F0"/>
                </a:solidFill>
                <a:latin typeface="Times New Roman"/>
                <a:ea typeface="Times New Roman"/>
              </a:rPr>
              <a:t>Уровень образования педагогов: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Средне-специальное: 3 педагога-11,5%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Высшее: 25 педагогов-88,5%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3053CBF-4F22-43BE-993A-7E1387BDC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08" y="1234935"/>
            <a:ext cx="5032051" cy="33547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8065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A643F-7449-453F-B6B9-DC79A30D6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FF0000"/>
                </a:solidFill>
                <a:effectLst/>
              </a:rPr>
              <a:t>ШКОЛА НАСТАВНИЧЕСТВА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A57BF9-8DCC-4B36-86D1-8F576AB4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5733256"/>
            <a:ext cx="9144000" cy="117394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31838"/>
            <a:ext cx="8712968" cy="3345234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/>
              <a:t>   	</a:t>
            </a:r>
            <a:r>
              <a:rPr lang="ru-RU" sz="3400" dirty="0">
                <a:solidFill>
                  <a:schemeClr val="tx1"/>
                </a:solidFill>
                <a:latin typeface="Constantia" pitchFamily="18" charset="0"/>
              </a:rPr>
              <a:t>В МБДОУ «Детский сад №209 «Эврика» г. Чебоксары успешно развивается проект «Школа наставничества». В рамках Национального проекта «Образование» эффективно развивается система наставничества, с целью оказания помощи молодым и начинающим специалистам в профессиональном становлении.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solidFill>
                  <a:schemeClr val="tx1"/>
                </a:solidFill>
                <a:latin typeface="Constantia" pitchFamily="18" charset="0"/>
              </a:rPr>
              <a:t>	Активно работает "Школа наставничества" с молодыми специалистами. В рамках проекта в проходят адаптационные тренинги личностного роста, мастер-классы, семинары-практикумы педагогической эффективности для молодых специалистов. Педагог-психолог  готовит для педагогов опросники психоэмоционального состояния и диагностику эмоционального выгорания.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solidFill>
                  <a:schemeClr val="tx1"/>
                </a:solidFill>
                <a:latin typeface="Constantia" pitchFamily="18" charset="0"/>
              </a:rPr>
              <a:t>	Благодаря поддержке руководства Чувашской Республики и города Чебоксары для молодых специалистов созданы социальные и финансовые меры поддержки - это ежемесячные денежные выплаты в размере 1000 рублей и 50% от оклада; для молодых специалистов, получивших диплом с отличием, это сумма возрастает до 75 %. Доплату молодые педагоги получают в течении трех лет.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EF904F5-4C62-4914-BDE2-5A8FB323F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01992"/>
            <a:ext cx="4657813" cy="31052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8198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67854D5-C9BB-4C9A-8AB3-8CEBF38D9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320"/>
            <a:ext cx="9144000" cy="5978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FA3C86-9EDC-407B-A13A-30A6F631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07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j-ea"/>
                <a:cs typeface="+mj-cs"/>
              </a:rPr>
              <a:t>ПРЕДСТАВЛЕНИЕ МОЛОДЫХ ПЕДАГОГИЧЕСКИХ РАБОТНИКОВ И ИХ НАСТАВНИКОВ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BF5B7E9-89BE-4889-BF62-9C42720A2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2" y="978998"/>
            <a:ext cx="1698774" cy="2548880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992B63-0606-4C3F-AC1A-97C4AFBD3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89" y="978998"/>
            <a:ext cx="1776197" cy="26642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658F45F-C058-4B30-ACBB-4A5075100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67" y="3462742"/>
            <a:ext cx="1535738" cy="23042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9D401DC-A586-4F32-A30D-30F164A76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68" y="4648332"/>
            <a:ext cx="1471232" cy="22068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7FAA0D2-E3D1-46CE-8793-21C153AF9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70" y="3429000"/>
            <a:ext cx="1392585" cy="20882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63F7F06-B1B1-4E50-B438-93B3015158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15" y="2132856"/>
            <a:ext cx="1421502" cy="21328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210E385-2E73-4A5C-B861-83546D378D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53" y="2109672"/>
            <a:ext cx="1421904" cy="21328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5D66D65-8373-4438-BF79-4D40067CF4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71" y="4663376"/>
            <a:ext cx="1471232" cy="22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6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DD5AD2F-1E88-40B2-A5C8-04974A5D5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6682"/>
            <a:ext cx="9144000" cy="19305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9"/>
            <a:ext cx="8568952" cy="800076"/>
          </a:xfrm>
        </p:spPr>
        <p:txBody>
          <a:bodyPr/>
          <a:lstStyle/>
          <a:p>
            <a:pPr lvl="0" fontAlgn="base">
              <a:lnSpc>
                <a:spcPct val="100000"/>
              </a:lnSpc>
              <a:spcAft>
                <a:spcPct val="0"/>
              </a:spcAft>
              <a:tabLst>
                <a:tab pos="3667125" algn="l"/>
              </a:tabLst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ИНФОРМАЦИЯ ОБ ОСОБЕННОСТЯХ КОНТИНГЕНТА ВОСПИТАННИКОВ ДОУ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853316"/>
              </p:ext>
            </p:extLst>
          </p:nvPr>
        </p:nvGraphicFramePr>
        <p:xfrm>
          <a:off x="611560" y="1654546"/>
          <a:ext cx="3602044" cy="3545801"/>
        </p:xfrm>
        <a:graphic>
          <a:graphicData uri="http://schemas.openxmlformats.org/drawingml/2006/table">
            <a:tbl>
              <a:tblPr firstRow="1" firstCol="1" bandRow="1"/>
              <a:tblGrid>
                <a:gridCol w="21494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25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9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F0"/>
                          </a:solidFill>
                          <a:effectLst/>
                          <a:latin typeface="Times New Roman"/>
                          <a:ea typeface="Times New Roman"/>
                        </a:rPr>
                        <a:t>Возрастная группа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F0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групп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7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Ι </a:t>
                      </a:r>
                      <a:r>
                        <a:rPr lang="ru-RU" sz="1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раннего возраста (дети с 2 до 3 лет)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4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младшая группа (дети с 3 до 4 лет)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4 </a:t>
                      </a:r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группы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средняя группа (дети с 4 до 5 лет)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группы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4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старшая группа (дети с 5 до 6 лет)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группы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4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Подготовительная группа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( дети с 6 до 7 лет)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2 группы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4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14 групп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CA4D9CE-319C-44AC-8C31-F06E8E989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6" y="1707442"/>
            <a:ext cx="4473196" cy="29825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63323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A57BF9-8DCC-4B36-86D1-8F576AB4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5733256"/>
            <a:ext cx="9144000" cy="117394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Шахматы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4400" dirty="0">
                <a:solidFill>
                  <a:srgbClr val="FF0000"/>
                </a:solidFill>
              </a:rPr>
              <a:t>-интеллектуальное развитие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8A74A77-07B6-40FE-81B7-DF3153CAE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" y="1556792"/>
            <a:ext cx="4272759" cy="28485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7012AD4-AE38-4785-9E5F-CF2F907C7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02" y="2631246"/>
            <a:ext cx="4653015" cy="31020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4109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A57BF9-8DCC-4B36-86D1-8F576AB4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5733256"/>
            <a:ext cx="9144000" cy="1173944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66CA47CB-EF62-495E-8C1C-945F83A78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" y="1650014"/>
            <a:ext cx="4572987" cy="3048658"/>
          </a:xfrm>
          <a:ln w="38100">
            <a:solidFill>
              <a:srgbClr val="FF000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Социально-личностных развитие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C02160D-3E36-4156-97DE-82D7F31B4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00400"/>
            <a:ext cx="4320480" cy="28803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41095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1430</TotalTime>
  <Words>579</Words>
  <Application>Microsoft Office PowerPoint</Application>
  <PresentationFormat>Экран (4:3)</PresentationFormat>
  <Paragraphs>107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Исполнительная</vt:lpstr>
      <vt:lpstr>PDF</vt:lpstr>
      <vt:lpstr>ОБЩАЯ ИНФОРМАЦИЯ  о МБДОУ "Детский сад №209 "Эврика"  г. Чебоксары</vt:lpstr>
      <vt:lpstr>КРАТКАЯ ИСТОРИЯ  МБДОУ "Детский сад №209 "Эврика"  г. Чебоксары</vt:lpstr>
      <vt:lpstr> ЗАВЕДУЮЩИЙ МБДОУ "Детский сад №209 "Эврика"  г. Чебоксары</vt:lpstr>
      <vt:lpstr>ОБЩАЯ ИНФОРМАЦИЯ  О ПЕДАГОГИЧЕСКОМ СОСТАВЕ</vt:lpstr>
      <vt:lpstr>ШКОЛА НАСТАВНИЧЕСТВА</vt:lpstr>
      <vt:lpstr>ПРЕДСТАВЛЕНИЕ МОЛОДЫХ ПЕДАГОГИЧЕСКИХ РАБОТНИКОВ И ИХ НАСТАВНИКОВ</vt:lpstr>
      <vt:lpstr>ИНФОРМАЦИЯ ОБ ОСОБЕННОСТЯХ КОНТИНГЕНТА ВОСПИТАННИКОВ ДОУ</vt:lpstr>
      <vt:lpstr>Шахматы -интеллектуальное развитие</vt:lpstr>
      <vt:lpstr>Социально-личностных развитие</vt:lpstr>
      <vt:lpstr>Познавательные и творческие способностей детей</vt:lpstr>
      <vt:lpstr>Художественно-эстетического развитие у детей </vt:lpstr>
      <vt:lpstr>Взаимодействие образовательной организации с семьёй </vt:lpstr>
      <vt:lpstr>Дары Фребеля</vt:lpstr>
      <vt:lpstr>Кубики Зайцева</vt:lpstr>
      <vt:lpstr>Логошашки</vt:lpstr>
      <vt:lpstr>Логоритмика</vt:lpstr>
      <vt:lpstr>   МБДОУ "ДЕТСКИЙ САД № 209 " ЭВРИКА"  Г. ЧЕБОКСАРЫ ПРИНИМАЕТ УЧАСТИЕ В РЕАЛИЗАЦИИ МУНИЦИПАЛЬНЫХ ПРОЕКТОВ</vt:lpstr>
      <vt:lpstr>ОТ ЧИСТОГО ИСТОКА</vt:lpstr>
      <vt:lpstr>«ПО РОДНОМУ КРАЮ С РЮКЗАКОМ ШАГАЮ»</vt:lpstr>
      <vt:lpstr>«ЭНЦИКЛОПЕДИЯ ПРОФЕССИЙ: ОТ А ДО Я»</vt:lpstr>
      <vt:lpstr>«КУЛЬТУРНОЕ НАСЛЕДИЕ ЧУВАШИИ  ЗАБОТЛИВО И БЕРЕЖНО ХРАНИМ»</vt:lpstr>
      <vt:lpstr>«ПЕРВЫЙ ШАГ В ФИТНЕС КЛАСС»</vt:lpstr>
      <vt:lpstr>«МЫ ВЫБИРАЕМ СПОРТ!»»</vt:lpstr>
      <vt:lpstr>«ТЕАТР ГЛАЗАМИ ДЕТЕЙ»</vt:lpstr>
      <vt:lpstr>«МЫ ПАМЯТЬ БЕРЕЖНО ХРАНИМ»</vt:lpstr>
      <vt:lpstr>««ЗДОРОВЫЕ ДЕТИ – СЧАСТЛИВЫЕ РОДИТЕЛИ»»</vt:lpstr>
      <vt:lpstr>«ЮНЫЕ ЧЕБОКСАРЦЫ УЧАТСЯ ПЛАВАТЬ»</vt:lpstr>
      <vt:lpstr>ПЕДАГОГИ И ВОСПИТАННИКИ ДЕТСКОГО САДА – ПОБЕДИТЕЛИ КОНКУРСОВ</vt:lpstr>
      <vt:lpstr>ПЕДАГОГИ И ВОСПИТАННИКИ ДЕТСКОГО САДА – ПОБЕДИТЕЛИ КОНКУРСОВ</vt:lpstr>
      <vt:lpstr>ПУБЛИКАЦИИ И РЕПОРТАЖИ В СМИ О ДЕЯТЕЛЬНОСТИ ДОУ ЗА 2023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ОСНОВНАЯ ОБРАЗОВАТЕЛЬНАЯ ПРОГРАММА  ДОШКОЛЬНОГО ОБРАЗОВАНИЯ  муниципального бюджетного дошкольного образовательного учреждения  «Детский сад № 172 «Львенок»  города Чебоксары Чувашской Республики</dc:title>
  <dc:creator>User</dc:creator>
  <cp:lastModifiedBy>user</cp:lastModifiedBy>
  <cp:revision>157</cp:revision>
  <dcterms:modified xsi:type="dcterms:W3CDTF">2023-05-12T06:11:46Z</dcterms:modified>
</cp:coreProperties>
</file>